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9144000" cy="5143500"/>
  <p:notesSz cx="5143500" cy="9144000"/>
  <p:embeddedFontLst>
    <p:embeddedFont>
      <p:font typeface="Bebas Neue"/>
      <p:regular r:id="rId19"/>
    </p:embeddedFont>
    <p:embeddedFont>
      <p:font typeface="Playfair Display"/>
      <p:boldItalic r:id="rId20"/>
      <p:regular r:id="rId21"/>
      <p:italic r:id="rId22"/>
      <p:bold r:id="rId23"/>
    </p:embeddedFont>
    <p:embeddedFont>
      <p:font typeface="Work Sans"/>
      <p:boldItalic r:id="rId24"/>
      <p:regular r:id="rId25"/>
      <p:italic r:id="rId26"/>
      <p:bold r:id="rId27"/>
    </p:embeddedFont>
    <p:embeddedFont>
      <p:font typeface="Azeret Mono"/>
      <p:boldItalic r:id="rId28"/>
      <p:regular r:id="rId29"/>
      <p:italic r:id="rId30"/>
      <p:bold r:id="rId3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BebasNeue-regular.fntdata"/><Relationship Id="rId20" Type="http://schemas.openxmlformats.org/officeDocument/2006/relationships/font" Target="fonts/PlayfairDisplay-boldItalic.fntdata"/><Relationship Id="rId21" Type="http://schemas.openxmlformats.org/officeDocument/2006/relationships/font" Target="fonts/PlayfairDisplay-regular.fntdata"/><Relationship Id="rId22" Type="http://schemas.openxmlformats.org/officeDocument/2006/relationships/font" Target="fonts/PlayfairDisplay-italic.fntdata"/><Relationship Id="rId23" Type="http://schemas.openxmlformats.org/officeDocument/2006/relationships/font" Target="fonts/PlayfairDisplay-bold.fntdata"/><Relationship Id="rId24" Type="http://schemas.openxmlformats.org/officeDocument/2006/relationships/font" Target="fonts/WorkSans-boldItalic.fntdata"/><Relationship Id="rId25" Type="http://schemas.openxmlformats.org/officeDocument/2006/relationships/font" Target="fonts/WorkSans-regular.fntdata"/><Relationship Id="rId26" Type="http://schemas.openxmlformats.org/officeDocument/2006/relationships/font" Target="fonts/WorkSans-italic.fntdata"/><Relationship Id="rId27" Type="http://schemas.openxmlformats.org/officeDocument/2006/relationships/font" Target="fonts/WorkSans-bold.fntdata"/><Relationship Id="rId28" Type="http://schemas.openxmlformats.org/officeDocument/2006/relationships/font" Target="fonts/AzeretMono-boldItalic.fntdata"/><Relationship Id="rId29" Type="http://schemas.openxmlformats.org/officeDocument/2006/relationships/font" Target="fonts/AzeretMono-regular.fntdata"/><Relationship Id="rId30" Type="http://schemas.openxmlformats.org/officeDocument/2006/relationships/font" Target="fonts/AzeretMono-italic.fntdata"/><Relationship Id="rId31" Type="http://schemas.openxmlformats.org/officeDocument/2006/relationships/font" Target="fonts/AzeretMono-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ithub.com/Statistical-Methods-in-AI-Monsoon-2023/project-ai-scream/tree/main" TargetMode="External"/><Relationship Id="rId7"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sv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sv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11-1.png"/><Relationship Id="rId2" Type="http://schemas.openxmlformats.org/officeDocument/2006/relationships/image" Target="../media/image-11-2.sv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12-1.png"/><Relationship Id="rId2" Type="http://schemas.openxmlformats.org/officeDocument/2006/relationships/image" Target="../media/image-12-1.png"/><Relationship Id="rId3" Type="http://schemas.openxmlformats.org/officeDocument/2006/relationships/image" Target="../media/image-12-3.png"/><Relationship Id="rId4" Type="http://schemas.openxmlformats.org/officeDocument/2006/relationships/image" Target="../media/image-12-4.sv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hyperlink" Target="https://arxiv.org/pdf/1805.11604.pdf" TargetMode="External"/><Relationship Id="rId4"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2" Type="http://schemas.openxmlformats.org/officeDocument/2006/relationships/image" Target="../media/image-2-1.png"/><Relationship Id="rId3" Type="http://schemas.openxmlformats.org/officeDocument/2006/relationships/image" Target="../media/image-2-2.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sv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sv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1675e9ea-91c4-4b5f-96a6-032637347468&amp;utm_term=PDF-PPTX-lastslide&amp;ad_group=control" TargetMode="External"/><Relationship Id="rId1" Type="http://schemas.openxmlformats.org/officeDocument/2006/relationships/image" Target="../media/image-9-1.png"/><Relationship Id="rId2" Type="http://schemas.openxmlformats.org/officeDocument/2006/relationships/image" Target="../media/image-9-2.sv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473432" y="302627"/>
            <a:ext cx="6400800" cy="1714500"/>
          </a:xfrm>
          <a:prstGeom prst="rect">
            <a:avLst/>
          </a:prstGeom>
          <a:noFill/>
          <a:ln/>
        </p:spPr>
        <p:txBody>
          <a:bodyPr wrap="square" lIns="0" tIns="0" rIns="0" bIns="0" rtlCol="0" anchor="t"/>
          <a:lstStyle/>
          <a:p>
            <a:pPr algn="l">
              <a:lnSpc>
                <a:spcPts val="6750"/>
              </a:lnSpc>
            </a:pPr>
            <a:r>
              <a:rPr lang="en-US" sz="4500" b="0" dirty="0">
                <a:solidFill>
                  <a:srgbClr val="FFFFFF"/>
                </a:solidFill>
                <a:latin typeface="Bebas Neue" pitchFamily="34" charset="0"/>
                <a:ea typeface="Bebas Neue" pitchFamily="34" charset="-122"/>
                <a:cs typeface="Bebas Neue" pitchFamily="34" charset="-120"/>
              </a:rPr>
              <a:t>How does batch normalization help optimization?</a:t>
            </a:r>
            <a:endParaRPr lang="en-US" sz="9000" dirty="0"/>
          </a:p>
        </p:txBody>
      </p:sp>
      <p:sp>
        <p:nvSpPr>
          <p:cNvPr id="4" name="Shape 1"/>
          <p:cNvSpPr/>
          <p:nvPr/>
        </p:nvSpPr>
        <p:spPr>
          <a:xfrm>
            <a:off x="-450" y="1703"/>
            <a:ext cx="310122" cy="5141797"/>
          </a:xfrm>
          <a:prstGeom prst="roundRect">
            <a:avLst>
              <a:gd name="adj" fmla="val -294852"/>
            </a:avLst>
          </a:prstGeom>
          <a:solidFill>
            <a:srgbClr val="000000"/>
          </a:solidFill>
          <a:ln/>
        </p:spPr>
      </p:sp>
      <p:sp>
        <p:nvSpPr>
          <p:cNvPr id="5" name="Shape 2"/>
          <p:cNvSpPr/>
          <p:nvPr/>
        </p:nvSpPr>
        <p:spPr>
          <a:xfrm>
            <a:off x="-3051" y="4765918"/>
            <a:ext cx="281172" cy="381000"/>
          </a:xfrm>
          <a:prstGeom prst="roundRect">
            <a:avLst>
              <a:gd name="adj" fmla="val -325210"/>
            </a:avLst>
          </a:prstGeom>
          <a:solidFill>
            <a:srgbClr val="000000"/>
          </a:solidFill>
          <a:ln/>
        </p:spPr>
      </p:sp>
      <p:pic>
        <p:nvPicPr>
          <p:cNvPr id="6" name="Image 0" descr="https://external-media.api.pitch.com/provider/icons8/fluent/python.sv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23922" y="4814687"/>
            <a:ext cx="285750" cy="285750"/>
          </a:xfrm>
          <a:prstGeom prst="rect">
            <a:avLst/>
          </a:prstGeom>
        </p:spPr>
      </p:pic>
      <p:sp>
        <p:nvSpPr>
          <p:cNvPr id="7" name="Text 3"/>
          <p:cNvSpPr/>
          <p:nvPr/>
        </p:nvSpPr>
        <p:spPr>
          <a:xfrm rot="5400000">
            <a:off x="-1032258" y="1426763"/>
            <a:ext cx="2743200" cy="137160"/>
          </a:xfrm>
          <a:prstGeom prst="rect">
            <a:avLst/>
          </a:prstGeom>
          <a:noFill/>
          <a:ln/>
        </p:spPr>
        <p:txBody>
          <a:bodyPr wrap="square" lIns="0" tIns="0" rIns="0" bIns="0" rtlCol="0" anchor="ctr"/>
          <a:lstStyle/>
          <a:p>
            <a:pPr algn="l">
              <a:lnSpc>
                <a:spcPts val="1080"/>
              </a:lnSpc>
            </a:pPr>
            <a:r>
              <a:rPr lang="en-US" sz="700" b="1"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8" name="Text 4"/>
          <p:cNvSpPr/>
          <p:nvPr/>
        </p:nvSpPr>
        <p:spPr>
          <a:xfrm>
            <a:off x="376529" y="2885586"/>
            <a:ext cx="3657600" cy="274320"/>
          </a:xfrm>
          <a:prstGeom prst="rect">
            <a:avLst/>
          </a:prstGeom>
          <a:noFill/>
          <a:ln/>
        </p:spPr>
        <p:txBody>
          <a:bodyPr wrap="square" lIns="0" tIns="0" rIns="0" bIns="0" rtlCol="0" anchor="t"/>
          <a:lstStyle/>
          <a:p>
            <a:pPr algn="l">
              <a:lnSpc>
                <a:spcPts val="2160"/>
              </a:lnSpc>
            </a:pPr>
            <a:r>
              <a:rPr lang="en-US" sz="1400" b="0" spc="-36" kern="0" dirty="0">
                <a:solidFill>
                  <a:srgbClr val="FFFFFF"/>
                </a:solidFill>
                <a:latin typeface="Azeret Mono" pitchFamily="34" charset="0"/>
                <a:ea typeface="Azeret Mono" pitchFamily="34" charset="-122"/>
                <a:cs typeface="Azeret Mono" pitchFamily="34" charset="-120"/>
              </a:rPr>
              <a:t>Team Name:ai-scream​</a:t>
            </a:r>
            <a:endParaRPr lang="en-US" sz="1350" dirty="0"/>
          </a:p>
        </p:txBody>
      </p:sp>
      <p:pic>
        <p:nvPicPr>
          <p:cNvPr id="9" name="Image 1" descr="https://pitch-assets-ccb95893-de3f-4266-973c-20049231b248.s3.eu-west-1.amazonaws.com/d5521cd2-31a7-463f-a8a9-02c34cf63123?pitch-bytes=219704&amp;pitch-content-type=image%2Fpng">    </p:cNvPr>
          <p:cNvPicPr>
            <a:picLocks noChangeAspect="1"/>
          </p:cNvPicPr>
          <p:nvPr/>
        </p:nvPicPr>
        <p:blipFill>
          <a:blip r:embed="rId3"/>
          <a:srcRect l="0" r="0" t="0" b="0"/>
          <a:stretch/>
        </p:blipFill>
        <p:spPr>
          <a:xfrm>
            <a:off x="3689905" y="2571750"/>
            <a:ext cx="4978607" cy="2008124"/>
          </a:xfrm>
          <a:prstGeom prst="rect">
            <a:avLst/>
          </a:prstGeom>
        </p:spPr>
      </p:pic>
      <p:sp>
        <p:nvSpPr>
          <p:cNvPr id="10" name="Text 5"/>
          <p:cNvSpPr/>
          <p:nvPr/>
        </p:nvSpPr>
        <p:spPr>
          <a:xfrm>
            <a:off x="376529" y="3301432"/>
            <a:ext cx="3657600" cy="365760"/>
          </a:xfrm>
          <a:prstGeom prst="rect">
            <a:avLst/>
          </a:prstGeom>
          <a:noFill/>
          <a:ln/>
        </p:spPr>
        <p:txBody>
          <a:bodyPr wrap="square" lIns="0" tIns="0" rIns="0" bIns="0" rtlCol="0" anchor="t"/>
          <a:lstStyle/>
          <a:p>
            <a:pPr algn="l">
              <a:lnSpc>
                <a:spcPts val="2880"/>
              </a:lnSpc>
            </a:pPr>
            <a:r>
              <a:rPr lang="en-US" sz="1400" b="0" spc="-36" kern="0" dirty="0">
                <a:solidFill>
                  <a:srgbClr val="FFFFFF"/>
                </a:solidFill>
                <a:latin typeface="Azeret Mono" pitchFamily="34" charset="0"/>
                <a:ea typeface="Azeret Mono" pitchFamily="34" charset="-122"/>
                <a:cs typeface="Azeret Mono" pitchFamily="34" charset="-120"/>
              </a:rPr>
              <a:t>Mentor TA: Tathagatho Roy​</a:t>
            </a:r>
            <a:endParaRPr lang="en-US" sz="1800" dirty="0"/>
          </a:p>
        </p:txBody>
      </p:sp>
      <p:sp>
        <p:nvSpPr>
          <p:cNvPr id="11" name="Text 6"/>
          <p:cNvSpPr/>
          <p:nvPr/>
        </p:nvSpPr>
        <p:spPr>
          <a:xfrm>
            <a:off x="376529" y="4121847"/>
            <a:ext cx="3657600" cy="731520"/>
          </a:xfrm>
          <a:prstGeom prst="rect">
            <a:avLst/>
          </a:prstGeom>
          <a:noFill/>
          <a:ln/>
        </p:spPr>
        <p:txBody>
          <a:bodyPr wrap="square" lIns="0" tIns="0" rIns="0" bIns="0" rtlCol="0" anchor="t"/>
          <a:lstStyle/>
          <a:p>
            <a:pPr algn="l">
              <a:lnSpc>
                <a:spcPts val="1440"/>
              </a:lnSpc>
            </a:pPr>
            <a:r>
              <a:rPr lang="en-US" sz="900" b="0" spc="-36" kern="0" dirty="0">
                <a:solidFill>
                  <a:srgbClr val="FFFFFF"/>
                </a:solidFill>
                <a:latin typeface="Azeret Mono" pitchFamily="34" charset="0"/>
                <a:ea typeface="Azeret Mono" pitchFamily="34" charset="-122"/>
                <a:cs typeface="Azeret Mono" pitchFamily="34" charset="-120"/>
              </a:rPr>
              <a:t>Github Repo Link:</a:t>
            </a:r>
            <a:endParaRPr lang="en-US" sz="900" dirty="0"/>
          </a:p>
          <a:p>
            <a:pPr algn="l">
              <a:lnSpc>
                <a:spcPts val="1440"/>
              </a:lnSpc>
            </a:pPr>
            <a:r>
              <a:rPr lang="en-US" sz="900" b="0" u="sng" spc="-36" kern="0" dirty="0">
                <a:solidFill>
                  <a:srgbClr val="939DA8"/>
                </a:solidFill>
                <a:latin typeface="Azeret Mono" pitchFamily="34" charset="0"/>
                <a:ea typeface="Azeret Mono" pitchFamily="34" charset="-122"/>
                <a:cs typeface="Azeret Mono"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https://github.com/Statistical-Methods-in-AI-Monsoon-2023/project-ai-scream/tree/main</a:t>
            </a:r>
            <a:endParaRPr lang="en-US" sz="900" dirty="0"/>
          </a:p>
          <a:p>
            <a:pPr algn="l">
              <a:lnSpc>
                <a:spcPts val="1440"/>
              </a:lnSpc>
            </a:pPr>
            <a:r>
              <a:rPr lang="en-US" sz="900" b="0" spc="-36" kern="0" dirty="0">
                <a:solidFill>
                  <a:srgbClr val="FFFFFF"/>
                </a:solidFill>
                <a:latin typeface="Azeret Mono" pitchFamily="34" charset="0"/>
                <a:ea typeface="Azeret Mono" pitchFamily="34" charset="-122"/>
                <a:cs typeface="Azeret Mono" pitchFamily="34" charset="-120"/>
              </a:rPr>
              <a:t>​</a:t>
            </a:r>
            <a:endParaRPr lang="en-US" sz="900" dirty="0"/>
          </a:p>
        </p:txBody>
      </p:sp>
      <p:pic>
        <p:nvPicPr>
          <p:cNvPr id="12" name="Image 2"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3</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what BatchNorm actually reduces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94220" y="1703140"/>
            <a:ext cx="8229600" cy="79248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From the graphs we can see that the models trained with BatchNorm has smaller variations in gradients when compared to a model trained without BatchNorm.</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The loss landscape of the model trained with BatchNorm is also smoother than the model trained without Batchnorm.</a:t>
            </a:r>
            <a:endParaRPr lang="en-US" sz="975" dirty="0"/>
          </a:p>
          <a:p>
            <a:pPr algn="l">
              <a:lnSpc>
                <a:spcPts val="1560"/>
              </a:lnSpc>
            </a:pPr>
            <a:endParaRPr lang="en-US" sz="975" dirty="0"/>
          </a:p>
        </p:txBody>
      </p:sp>
      <p:pic>
        <p:nvPicPr>
          <p:cNvPr id="8" name="Image 0" descr="https://pitch-assets-ccb95893-de3f-4266-973c-20049231b248.s3.eu-west-1.amazonaws.com/ae45706c-3e6a-442e-ad96-8066bad72489?pitch-bytes=232528&amp;pitch-content-type=image%2Fpng">    </p:cNvPr>
          <p:cNvPicPr>
            <a:picLocks noChangeAspect="1"/>
          </p:cNvPicPr>
          <p:nvPr/>
        </p:nvPicPr>
        <p:blipFill>
          <a:blip r:embed="rId1"/>
          <a:srcRect l="0" r="0" t="0" b="0"/>
          <a:stretch/>
        </p:blipFill>
        <p:spPr>
          <a:xfrm>
            <a:off x="175459" y="2659360"/>
            <a:ext cx="2714044" cy="1883710"/>
          </a:xfrm>
          <a:prstGeom prst="rect">
            <a:avLst/>
          </a:prstGeom>
        </p:spPr>
      </p:pic>
      <p:pic>
        <p:nvPicPr>
          <p:cNvPr id="9" name="Image 1" descr="https://pitch-assets-ccb95893-de3f-4266-973c-20049231b248.s3.eu-west-1.amazonaws.com/0c775c5a-34c1-4f07-b291-aec8957a8159?pitch-bytes=215521&amp;pitch-content-type=image%2Fpng">    </p:cNvPr>
          <p:cNvPicPr>
            <a:picLocks noChangeAspect="1"/>
          </p:cNvPicPr>
          <p:nvPr/>
        </p:nvPicPr>
        <p:blipFill>
          <a:blip r:embed="rId2"/>
          <a:srcRect l="0" r="0" t="0" b="0"/>
          <a:stretch/>
        </p:blipFill>
        <p:spPr>
          <a:xfrm>
            <a:off x="3088756" y="2659360"/>
            <a:ext cx="2715050" cy="1892576"/>
          </a:xfrm>
          <a:prstGeom prst="rect">
            <a:avLst/>
          </a:prstGeom>
        </p:spPr>
      </p:pic>
      <p:pic>
        <p:nvPicPr>
          <p:cNvPr id="10" name="Image 2" descr="https://pitch-assets-ccb95893-de3f-4266-973c-20049231b248.s3.eu-west-1.amazonaws.com/3bd6c673-04f7-439c-a653-cc1739e7c3de?pitch-bytes=212094&amp;pitch-content-type=image%2Fpng">    </p:cNvPr>
          <p:cNvPicPr>
            <a:picLocks noChangeAspect="1"/>
          </p:cNvPicPr>
          <p:nvPr/>
        </p:nvPicPr>
        <p:blipFill>
          <a:blip r:embed="rId3"/>
          <a:srcRect l="0" r="0" t="0" b="546"/>
          <a:stretch/>
        </p:blipFill>
        <p:spPr>
          <a:xfrm>
            <a:off x="5995657" y="2659360"/>
            <a:ext cx="2672855" cy="1863163"/>
          </a:xfrm>
          <a:prstGeom prst="rect">
            <a:avLst/>
          </a:prstGeom>
        </p:spPr>
      </p:pic>
      <p:sp>
        <p:nvSpPr>
          <p:cNvPr id="11" name="Text 5"/>
          <p:cNvSpPr/>
          <p:nvPr/>
        </p:nvSpPr>
        <p:spPr>
          <a:xfrm>
            <a:off x="1540116" y="4596856"/>
            <a:ext cx="914400" cy="243840"/>
          </a:xfrm>
          <a:prstGeom prst="rect">
            <a:avLst/>
          </a:prstGeom>
          <a:noFill/>
          <a:ln/>
        </p:spPr>
        <p:txBody>
          <a:bodyPr wrap="none" lIns="0" tIns="0" rIns="0" bIns="0" rtlCol="0" anchor="t">
            <a:spAutoFit/>
          </a:bodyPr>
          <a:lstStyle/>
          <a:p>
            <a:pPr algn="l">
              <a:lnSpc>
                <a:spcPts val="1920"/>
              </a:lnSpc>
            </a:pPr>
            <a:endParaRPr lang="en-US" sz="1200" dirty="0"/>
          </a:p>
        </p:txBody>
      </p:sp>
      <p:sp>
        <p:nvSpPr>
          <p:cNvPr id="12" name="Text 6"/>
          <p:cNvSpPr/>
          <p:nvPr/>
        </p:nvSpPr>
        <p:spPr>
          <a:xfrm>
            <a:off x="4304668" y="4659879"/>
            <a:ext cx="914400" cy="243840"/>
          </a:xfrm>
          <a:prstGeom prst="rect">
            <a:avLst/>
          </a:prstGeom>
          <a:noFill/>
          <a:ln/>
        </p:spPr>
        <p:txBody>
          <a:bodyPr wrap="none" lIns="0" tIns="0" rIns="0" bIns="0" rtlCol="0" anchor="t">
            <a:spAutoFit/>
          </a:bodyPr>
          <a:lstStyle/>
          <a:p>
            <a:pPr algn="l">
              <a:lnSpc>
                <a:spcPts val="1920"/>
              </a:lnSpc>
            </a:pPr>
            <a:endParaRPr lang="en-US" sz="1200" dirty="0"/>
          </a:p>
        </p:txBody>
      </p:sp>
      <p:sp>
        <p:nvSpPr>
          <p:cNvPr id="13" name="Text 7"/>
          <p:cNvSpPr/>
          <p:nvPr/>
        </p:nvSpPr>
        <p:spPr>
          <a:xfrm>
            <a:off x="7402943" y="4656792"/>
            <a:ext cx="914400" cy="243840"/>
          </a:xfrm>
          <a:prstGeom prst="rect">
            <a:avLst/>
          </a:prstGeom>
          <a:noFill/>
          <a:ln/>
        </p:spPr>
        <p:txBody>
          <a:bodyPr wrap="none" lIns="0" tIns="0" rIns="0" bIns="0" rtlCol="0" anchor="t">
            <a:spAutoFit/>
          </a:bodyPr>
          <a:lstStyle/>
          <a:p>
            <a:pPr algn="l">
              <a:lnSpc>
                <a:spcPts val="1920"/>
              </a:lnSpc>
            </a:pPr>
            <a:endParaRPr lang="en-US" sz="1200" dirty="0"/>
          </a:p>
        </p:txBody>
      </p:sp>
      <p:pic>
        <p:nvPicPr>
          <p:cNvPr id="14"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Effectiveness of Batchnorm</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what BatchNorm actually reduces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86728" y="1867964"/>
            <a:ext cx="8229600" cy="2697480"/>
          </a:xfrm>
          <a:prstGeom prst="rect">
            <a:avLst/>
          </a:prstGeom>
          <a:noFill/>
          <a:ln/>
        </p:spPr>
        <p:txBody>
          <a:bodyPr wrap="square" lIns="0" tIns="0" rIns="0" bIns="0" rtlCol="0" anchor="t"/>
          <a:lstStyle/>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Beta Smoothness</a:t>
            </a:r>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Beta Smoothness refers to the maximum difference (in l2-norm) in gradient over distance moved in that direction.</a:t>
            </a:r>
            <a:endParaRPr lang="en-US" sz="975" dirty="0"/>
          </a:p>
          <a:p>
            <a:pPr algn="l">
              <a:lnSpc>
                <a:spcPts val="1560"/>
              </a:lnSpc>
            </a:pPr>
            <a:endParaRPr lang="en-US" sz="975" dirty="0"/>
          </a:p>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Gradient Predictiveness:</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Gradient Predictiveness refers to the  l2 changes in the gradient as we move in the gradient direction.</a:t>
            </a:r>
            <a:endParaRPr lang="en-US" sz="975" dirty="0"/>
          </a:p>
          <a:p>
            <a:pPr algn="l">
              <a:lnSpc>
                <a:spcPts val="1560"/>
              </a:lnSpc>
            </a:pPr>
            <a:endParaRPr lang="en-US" sz="975" dirty="0"/>
          </a:p>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Loss Landscape:</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At a particular training step, the variation in loss .</a:t>
            </a:r>
            <a:endParaRPr lang="en-US" sz="975" dirty="0"/>
          </a:p>
          <a:p>
            <a:pPr algn="l">
              <a:lnSpc>
                <a:spcPts val="1560"/>
              </a:lnSpc>
            </a:pPr>
            <a:endParaRPr lang="en-US" sz="975" dirty="0"/>
          </a:p>
          <a:p>
            <a:pPr algn="l">
              <a:lnSpc>
                <a:spcPts val="1560"/>
              </a:lnSpc>
            </a:pPr>
            <a:endParaRPr lang="en-US" sz="975" dirty="0"/>
          </a:p>
          <a:p>
            <a:pPr algn="l">
              <a:lnSpc>
                <a:spcPts val="1560"/>
              </a:lnSpc>
            </a:pPr>
            <a:endParaRPr lang="en-US" sz="975" dirty="0"/>
          </a:p>
        </p:txBody>
      </p:sp>
      <p:pic>
        <p:nvPicPr>
          <p:cNvPr id="8"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0"/>
        </a:solidFill>
      </p:bgPr>
    </p:bg>
    <p:spTree>
      <p:nvGrpSpPr>
        <p:cNvPr id="1" name=""/>
        <p:cNvGrpSpPr/>
        <p:nvPr/>
      </p:nvGrpSpPr>
      <p:grpSpPr>
        <a:xfrm>
          <a:off x="0" y="0"/>
          <a:ext cx="0" cy="0"/>
          <a:chOff x="0" y="0"/>
          <a:chExt cx="0" cy="0"/>
        </a:xfrm>
      </p:grpSpPr>
      <p:sp>
        <p:nvSpPr>
          <p:cNvPr id="3" name="Text 0"/>
          <p:cNvSpPr/>
          <p:nvPr/>
        </p:nvSpPr>
        <p:spPr>
          <a:xfrm>
            <a:off x="602043" y="3855317"/>
            <a:ext cx="2743200" cy="24383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Maanasa Kovuru</a:t>
            </a:r>
            <a:endParaRPr lang="en-US" sz="1200" dirty="0"/>
          </a:p>
        </p:txBody>
      </p:sp>
      <p:sp>
        <p:nvSpPr>
          <p:cNvPr id="4" name="Text 1"/>
          <p:cNvSpPr/>
          <p:nvPr/>
        </p:nvSpPr>
        <p:spPr>
          <a:xfrm>
            <a:off x="2745105" y="3855317"/>
            <a:ext cx="2743200" cy="24384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Sanika Damle</a:t>
            </a:r>
            <a:endParaRPr lang="en-US" sz="1200" dirty="0"/>
          </a:p>
        </p:txBody>
      </p:sp>
      <p:sp>
        <p:nvSpPr>
          <p:cNvPr id="5" name="Text 2"/>
          <p:cNvSpPr/>
          <p:nvPr/>
        </p:nvSpPr>
        <p:spPr>
          <a:xfrm>
            <a:off x="602043" y="929106"/>
            <a:ext cx="8229600" cy="571500"/>
          </a:xfrm>
          <a:prstGeom prst="rect">
            <a:avLst/>
          </a:prstGeom>
          <a:noFill/>
          <a:ln/>
        </p:spPr>
        <p:txBody>
          <a:bodyPr wrap="square" lIns="0" tIns="0" rIns="0" bIns="0" rtlCol="0" anchor="t"/>
          <a:lstStyle/>
          <a:p>
            <a:pPr algn="l">
              <a:lnSpc>
                <a:spcPts val="4500"/>
              </a:lnSpc>
            </a:pPr>
            <a:r>
              <a:rPr lang="en-US" sz="4500" b="0" spc="-24" kern="0" dirty="0">
                <a:solidFill>
                  <a:srgbClr val="FFFFFF"/>
                </a:solidFill>
                <a:latin typeface="Bebas Neue" pitchFamily="34" charset="0"/>
                <a:ea typeface="Bebas Neue" pitchFamily="34" charset="-122"/>
                <a:cs typeface="Bebas Neue" pitchFamily="34" charset="-120"/>
              </a:rPr>
              <a:t>Team Members </a:t>
            </a:r>
            <a:endParaRPr lang="en-US" sz="4500" dirty="0"/>
          </a:p>
        </p:txBody>
      </p:sp>
      <p:pic>
        <p:nvPicPr>
          <p:cNvPr id="6" name="Image 0" descr="https://pitch-assets-ccb95893-de3f-4266-973c-20049231b248.s3.eu-west-1.amazonaws.com/62f01f57-f5d7-48a5-9022-3d889dac2cda?pitch-bytes=23167&amp;pitch-content-type=image%2Fpng">    </p:cNvPr>
          <p:cNvPicPr>
            <a:picLocks noChangeAspect="1"/>
          </p:cNvPicPr>
          <p:nvPr/>
        </p:nvPicPr>
        <p:blipFill>
          <a:blip r:embed="rId1"/>
          <a:srcRect l="2571" r="8740" t="0" b="0"/>
          <a:stretch/>
        </p:blipFill>
        <p:spPr>
          <a:xfrm>
            <a:off x="478133" y="2196090"/>
            <a:ext cx="1428750" cy="1428750"/>
          </a:xfrm>
          <a:prstGeom prst="ellipse">
            <a:avLst/>
          </a:prstGeom>
        </p:spPr>
      </p:pic>
      <p:sp>
        <p:nvSpPr>
          <p:cNvPr id="7" name="Text 3"/>
          <p:cNvSpPr/>
          <p:nvPr/>
        </p:nvSpPr>
        <p:spPr>
          <a:xfrm rot="5400000">
            <a:off x="-916519" y="1439372"/>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8" name="Text 4"/>
          <p:cNvSpPr/>
          <p:nvPr/>
        </p:nvSpPr>
        <p:spPr>
          <a:xfrm>
            <a:off x="5257975" y="1970539"/>
            <a:ext cx="1828800" cy="243840"/>
          </a:xfrm>
          <a:prstGeom prst="rect">
            <a:avLst/>
          </a:prstGeom>
          <a:noFill/>
          <a:ln/>
        </p:spPr>
        <p:txBody>
          <a:bodyPr wrap="none" lIns="0" tIns="0" rIns="0" bIns="0" rtlCol="0" anchor="t">
            <a:spAutoFit/>
          </a:bodyPr>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Contributions:</a:t>
            </a:r>
            <a:endParaRPr lang="en-US" sz="1200" dirty="0"/>
          </a:p>
        </p:txBody>
      </p:sp>
      <p:sp>
        <p:nvSpPr>
          <p:cNvPr id="9" name="Text 5"/>
          <p:cNvSpPr/>
          <p:nvPr/>
        </p:nvSpPr>
        <p:spPr>
          <a:xfrm>
            <a:off x="5257975" y="2300856"/>
            <a:ext cx="3657600" cy="59436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Experiment 1: Maanasa and Sanika</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Experiment 2: Sanika</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Experiment 3: Maanasa</a:t>
            </a:r>
            <a:endParaRPr lang="en-US" sz="975" dirty="0"/>
          </a:p>
        </p:txBody>
      </p:sp>
      <p:pic>
        <p:nvPicPr>
          <p:cNvPr id="10" name="Image 1" descr="https://pitch-assets-ccb95893-de3f-4266-973c-20049231b248.s3.eu-west-1.amazonaws.com/62f01f57-f5d7-48a5-9022-3d889dac2cda?pitch-bytes=23167&amp;pitch-content-type=image%2Fpng">    </p:cNvPr>
          <p:cNvPicPr>
            <a:picLocks noChangeAspect="1"/>
          </p:cNvPicPr>
          <p:nvPr/>
        </p:nvPicPr>
        <p:blipFill>
          <a:blip r:embed="rId2"/>
          <a:srcRect l="2571" r="8740" t="0" b="0"/>
          <a:stretch/>
        </p:blipFill>
        <p:spPr>
          <a:xfrm>
            <a:off x="2470081" y="2198274"/>
            <a:ext cx="1428750" cy="1428750"/>
          </a:xfrm>
          <a:prstGeom prst="ellipse">
            <a:avLst/>
          </a:prstGeom>
        </p:spPr>
      </p:pic>
      <p:pic>
        <p:nvPicPr>
          <p:cNvPr id="11"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826707"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What is batch Normalization</a:t>
            </a:r>
            <a:endParaRPr lang="en-US" sz="6000" dirty="0"/>
          </a:p>
        </p:txBody>
      </p:sp>
      <p:sp>
        <p:nvSpPr>
          <p:cNvPr id="6" name="Text 3"/>
          <p:cNvSpPr/>
          <p:nvPr/>
        </p:nvSpPr>
        <p:spPr>
          <a:xfrm>
            <a:off x="831429" y="1337346"/>
            <a:ext cx="7315200" cy="1950720"/>
          </a:xfrm>
          <a:prstGeom prst="rect">
            <a:avLst/>
          </a:prstGeom>
          <a:noFill/>
          <a:ln/>
        </p:spPr>
        <p:txBody>
          <a:bodyPr wrap="square" lIns="0" tIns="0" rIns="0" bIns="0" rtlCol="0" anchor="t"/>
          <a:lstStyle/>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Batch normalization is a technique that makes training faster and more stable in deep neural networks. </a:t>
            </a:r>
            <a:endParaRPr lang="en-US" sz="1200"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Initially, it was thought that the reason for batch norms effectiveness was because it reduced the internal covariate shift.</a:t>
            </a:r>
            <a:endParaRPr lang="en-US" sz="1200"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What batch normalization does is it normalizes the inputs before passing them to a non linear activation function. </a:t>
            </a:r>
            <a:endParaRPr lang="en-US" sz="1200"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Because of this, the loss converges faster, and a larger learning rate can be used to train the model. </a:t>
            </a:r>
            <a:endParaRPr lang="en-US" sz="1200" dirty="0"/>
          </a:p>
        </p:txBody>
      </p:sp>
      <p:sp>
        <p:nvSpPr>
          <p:cNvPr id="7" name="Shape 4"/>
          <p:cNvSpPr/>
          <p:nvPr/>
        </p:nvSpPr>
        <p:spPr>
          <a:xfrm>
            <a:off x="954382" y="3552520"/>
            <a:ext cx="2381250" cy="0"/>
          </a:xfrm>
          <a:prstGeom prst="line">
            <a:avLst/>
          </a:prstGeom>
          <a:solidFill>
            <a:srgbClr val="FF5C00"/>
          </a:solidFill>
          <a:ln w="5292">
            <a:solidFill>
              <a:srgbClr val="4E5155"/>
            </a:solidFill>
            <a:prstDash val="solid"/>
            <a:headEnd type="none"/>
            <a:tailEnd type="none"/>
          </a:ln>
        </p:spPr>
      </p:sp>
      <p:sp>
        <p:nvSpPr>
          <p:cNvPr id="8" name="Shape 5"/>
          <p:cNvSpPr/>
          <p:nvPr/>
        </p:nvSpPr>
        <p:spPr>
          <a:xfrm>
            <a:off x="3621652" y="3550628"/>
            <a:ext cx="2381250" cy="0"/>
          </a:xfrm>
          <a:prstGeom prst="line">
            <a:avLst/>
          </a:prstGeom>
          <a:solidFill>
            <a:srgbClr val="FF5C00"/>
          </a:solidFill>
          <a:ln w="5292">
            <a:solidFill>
              <a:srgbClr val="4E5155"/>
            </a:solidFill>
            <a:prstDash val="solid"/>
            <a:headEnd type="none"/>
            <a:tailEnd type="none"/>
          </a:ln>
        </p:spPr>
      </p:sp>
      <p:sp>
        <p:nvSpPr>
          <p:cNvPr id="9" name="Shape 6"/>
          <p:cNvSpPr/>
          <p:nvPr/>
        </p:nvSpPr>
        <p:spPr>
          <a:xfrm>
            <a:off x="6284160" y="3548735"/>
            <a:ext cx="2381250" cy="0"/>
          </a:xfrm>
          <a:prstGeom prst="line">
            <a:avLst/>
          </a:prstGeom>
          <a:solidFill>
            <a:srgbClr val="FF5C00"/>
          </a:solidFill>
          <a:ln w="5292">
            <a:solidFill>
              <a:srgbClr val="4E5155"/>
            </a:solidFill>
            <a:prstDash val="solid"/>
            <a:headEnd type="none"/>
            <a:tailEnd type="none"/>
          </a:ln>
        </p:spPr>
      </p:sp>
      <p:sp>
        <p:nvSpPr>
          <p:cNvPr id="10" name="Text 7"/>
          <p:cNvSpPr/>
          <p:nvPr/>
        </p:nvSpPr>
        <p:spPr>
          <a:xfrm>
            <a:off x="828471" y="4602273"/>
            <a:ext cx="6400800" cy="19812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Link to the paper: </a:t>
            </a:r>
            <a:pPr algn="l">
              <a:lnSpc>
                <a:spcPts val="1560"/>
              </a:lnSpc>
            </a:pPr>
            <a:r>
              <a:rPr lang="en-US" sz="1000" b="0" u="sng" spc="-24" kern="0" dirty="0">
                <a:solidFill>
                  <a:srgbClr val="939DA8"/>
                </a:solidFill>
                <a:latin typeface="Work Sans" pitchFamily="34" charset="0"/>
                <a:ea typeface="Work Sans" pitchFamily="34" charset="-122"/>
                <a:cs typeface="Work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https://arxiv.org/pdf/1805.11604.pdf</a:t>
            </a:r>
            <a:endParaRPr lang="en-US" sz="975" dirty="0"/>
          </a:p>
        </p:txBody>
      </p:sp>
      <p:pic>
        <p:nvPicPr>
          <p:cNvPr id="11" name="Image 0"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714326" y="299625"/>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Internal Covariate shift</a:t>
            </a:r>
            <a:endParaRPr lang="en-US" sz="6000" dirty="0"/>
          </a:p>
        </p:txBody>
      </p:sp>
      <p:sp>
        <p:nvSpPr>
          <p:cNvPr id="6" name="Text 3"/>
          <p:cNvSpPr/>
          <p:nvPr/>
        </p:nvSpPr>
        <p:spPr>
          <a:xfrm>
            <a:off x="816445" y="1060142"/>
            <a:ext cx="7315200" cy="1706880"/>
          </a:xfrm>
          <a:prstGeom prst="rect">
            <a:avLst/>
          </a:prstGeom>
          <a:noFill/>
          <a:ln/>
        </p:spPr>
        <p:txBody>
          <a:bodyPr wrap="square" lIns="0" tIns="0" rIns="0" bIns="0" rtlCol="0" anchor="t"/>
          <a:lstStyle/>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Internal covariate shift is the phenomenon wherein the distribution of inputs to a layer in the network changes due to an update of parameters of the previous layers. This change leads to a constant shift of the underlying training problem and is thus believed to have detrimental effect on the training process.</a:t>
            </a:r>
            <a:endParaRPr lang="en-US" sz="1200"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Mathematically, internal covariate shift is defined as:</a:t>
            </a:r>
            <a:endParaRPr lang="en-US" sz="1200" dirty="0"/>
          </a:p>
          <a:p>
            <a:pPr algn="l">
              <a:lnSpc>
                <a:spcPts val="1920"/>
              </a:lnSpc>
            </a:pPr>
            <a:endParaRPr lang="en-US" sz="1200" dirty="0"/>
          </a:p>
          <a:p>
            <a:pPr algn="l">
              <a:lnSpc>
                <a:spcPts val="1920"/>
              </a:lnSpc>
            </a:pPr>
            <a:endParaRPr lang="en-US" sz="1200" dirty="0"/>
          </a:p>
        </p:txBody>
      </p:sp>
      <p:sp>
        <p:nvSpPr>
          <p:cNvPr id="7" name="Shape 4"/>
          <p:cNvSpPr/>
          <p:nvPr/>
        </p:nvSpPr>
        <p:spPr>
          <a:xfrm>
            <a:off x="954382" y="3552520"/>
            <a:ext cx="2381250" cy="0"/>
          </a:xfrm>
          <a:prstGeom prst="line">
            <a:avLst/>
          </a:prstGeom>
          <a:solidFill>
            <a:srgbClr val="FF5C00"/>
          </a:solidFill>
          <a:ln w="5292">
            <a:solidFill>
              <a:srgbClr val="4E5155"/>
            </a:solidFill>
            <a:prstDash val="solid"/>
            <a:headEnd type="none"/>
            <a:tailEnd type="none"/>
          </a:ln>
        </p:spPr>
      </p:sp>
      <p:sp>
        <p:nvSpPr>
          <p:cNvPr id="8" name="Shape 5"/>
          <p:cNvSpPr/>
          <p:nvPr/>
        </p:nvSpPr>
        <p:spPr>
          <a:xfrm>
            <a:off x="3621652" y="3550628"/>
            <a:ext cx="2381250" cy="0"/>
          </a:xfrm>
          <a:prstGeom prst="line">
            <a:avLst/>
          </a:prstGeom>
          <a:solidFill>
            <a:srgbClr val="FF5C00"/>
          </a:solidFill>
          <a:ln w="5292">
            <a:solidFill>
              <a:srgbClr val="4E5155"/>
            </a:solidFill>
            <a:prstDash val="solid"/>
            <a:headEnd type="none"/>
            <a:tailEnd type="none"/>
          </a:ln>
        </p:spPr>
      </p:sp>
      <p:sp>
        <p:nvSpPr>
          <p:cNvPr id="9" name="Shape 6"/>
          <p:cNvSpPr/>
          <p:nvPr/>
        </p:nvSpPr>
        <p:spPr>
          <a:xfrm>
            <a:off x="6284160" y="3548735"/>
            <a:ext cx="2381250" cy="0"/>
          </a:xfrm>
          <a:prstGeom prst="line">
            <a:avLst/>
          </a:prstGeom>
          <a:solidFill>
            <a:srgbClr val="FF5C00"/>
          </a:solidFill>
          <a:ln w="5292">
            <a:solidFill>
              <a:srgbClr val="4E5155"/>
            </a:solidFill>
            <a:prstDash val="solid"/>
            <a:headEnd type="none"/>
            <a:tailEnd type="none"/>
          </a:ln>
        </p:spPr>
      </p:sp>
      <p:pic>
        <p:nvPicPr>
          <p:cNvPr id="10" name="Image 0" descr="https://pitch-assets-ccb95893-de3f-4266-973c-20049231b248.s3.eu-west-1.amazonaws.com/ffa9e712-30a3-4d82-b1d6-bbf86740d0ed?pitch-bytes=141048&amp;pitch-content-type=image%2Fpng">    </p:cNvPr>
          <p:cNvPicPr>
            <a:picLocks noChangeAspect="1"/>
          </p:cNvPicPr>
          <p:nvPr/>
        </p:nvPicPr>
        <p:blipFill>
          <a:blip r:embed="rId1"/>
          <a:srcRect l="0" r="0" t="0" b="0"/>
          <a:stretch/>
        </p:blipFill>
        <p:spPr>
          <a:xfrm>
            <a:off x="1050005" y="2316444"/>
            <a:ext cx="6583402" cy="2024838"/>
          </a:xfrm>
          <a:prstGeom prst="rect">
            <a:avLst/>
          </a:prstGeom>
        </p:spPr>
      </p:pic>
      <p:pic>
        <p:nvPicPr>
          <p:cNvPr id="11" name="Image 1" descr="https://pitch-assets-ccb95893-de3f-4266-973c-20049231b248.s3.eu-west-1.amazonaws.com/8fe939bc-09d9-4e2a-a21f-7ce591d039ca?pitch-bytes=54122&amp;pitch-content-type=image%2Fpng">    </p:cNvPr>
          <p:cNvPicPr>
            <a:picLocks noChangeAspect="1"/>
          </p:cNvPicPr>
          <p:nvPr/>
        </p:nvPicPr>
        <p:blipFill>
          <a:blip r:embed="rId2"/>
          <a:srcRect l="0" r="0" t="17169" b="0"/>
          <a:stretch/>
        </p:blipFill>
        <p:spPr>
          <a:xfrm>
            <a:off x="1050005" y="4121181"/>
            <a:ext cx="6583402" cy="607391"/>
          </a:xfrm>
          <a:prstGeom prst="rect">
            <a:avLst/>
          </a:prstGeom>
        </p:spPr>
      </p:pic>
      <p:pic>
        <p:nvPicPr>
          <p:cNvPr id="12"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1</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Training a standard VGG architecture on a dataset with and without BatchNorm</a:t>
            </a:r>
            <a:endParaRPr lang="en-US" sz="1200" dirty="0"/>
          </a:p>
          <a:p>
            <a:pPr algn="l">
              <a:lnSpc>
                <a:spcPts val="1920"/>
              </a:lnSpc>
            </a:pPr>
            <a:endParaRPr lang="en-US" sz="1200" dirty="0"/>
          </a:p>
        </p:txBody>
      </p:sp>
      <p:sp>
        <p:nvSpPr>
          <p:cNvPr id="7" name="Text 4"/>
          <p:cNvSpPr/>
          <p:nvPr/>
        </p:nvSpPr>
        <p:spPr>
          <a:xfrm>
            <a:off x="594220" y="2096374"/>
            <a:ext cx="3657600" cy="99060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We built two standard VGG16 models, one with batch norm layers and the other without, and trained them on CIFAR10 and CIFAR100.</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With both the datasets, the loss converged significantly faster with batchnorm, as is visible from the graphs.</a:t>
            </a:r>
            <a:endParaRPr lang="en-US" sz="975" dirty="0"/>
          </a:p>
        </p:txBody>
      </p:sp>
      <p:pic>
        <p:nvPicPr>
          <p:cNvPr id="8" name="Image 0" descr="https://pitch-assets-ccb95893-de3f-4266-973c-20049231b248.s3.eu-west-1.amazonaws.com/8d470545-1b0e-4200-ad82-3d73b5717247?pitch-bytes=137512&amp;pitch-content-type=image%2Fpng">    </p:cNvPr>
          <p:cNvPicPr>
            <a:picLocks noChangeAspect="1"/>
          </p:cNvPicPr>
          <p:nvPr/>
        </p:nvPicPr>
        <p:blipFill>
          <a:blip r:embed="rId1"/>
          <a:srcRect l="0" r="0" t="0" b="0"/>
          <a:stretch/>
        </p:blipFill>
        <p:spPr>
          <a:xfrm>
            <a:off x="4868551" y="1362162"/>
            <a:ext cx="3799961" cy="2741607"/>
          </a:xfrm>
          <a:prstGeom prst="rect">
            <a:avLst/>
          </a:prstGeom>
        </p:spPr>
      </p:pic>
      <p:sp>
        <p:nvSpPr>
          <p:cNvPr id="9" name="Text 5"/>
          <p:cNvSpPr/>
          <p:nvPr/>
        </p:nvSpPr>
        <p:spPr>
          <a:xfrm>
            <a:off x="4865131" y="4281074"/>
            <a:ext cx="4572000" cy="39624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Loss vs steps graph for models with and without batchnorm for different learning rates</a:t>
            </a:r>
            <a:endParaRPr lang="en-US" sz="975" dirty="0"/>
          </a:p>
        </p:txBody>
      </p:sp>
      <p:sp>
        <p:nvSpPr>
          <p:cNvPr id="10" name="Text 6"/>
          <p:cNvSpPr/>
          <p:nvPr/>
        </p:nvSpPr>
        <p:spPr>
          <a:xfrm>
            <a:off x="586745" y="3201498"/>
            <a:ext cx="3657600" cy="39624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For a learning rate of 0.001, the model that is trained without batchnorm does not update its parameters at all.</a:t>
            </a:r>
            <a:endParaRPr lang="en-US" sz="975" dirty="0"/>
          </a:p>
        </p:txBody>
      </p:sp>
      <p:pic>
        <p:nvPicPr>
          <p:cNvPr id="11"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1</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Training a standard VGG architecture on a dataset with and without BatchNorm</a:t>
            </a:r>
            <a:endParaRPr lang="en-US" sz="1200" dirty="0"/>
          </a:p>
          <a:p>
            <a:pPr algn="l">
              <a:lnSpc>
                <a:spcPts val="1920"/>
              </a:lnSpc>
            </a:pPr>
            <a:endParaRPr lang="en-US" sz="1200" dirty="0"/>
          </a:p>
        </p:txBody>
      </p:sp>
      <p:pic>
        <p:nvPicPr>
          <p:cNvPr id="7" name="Image 0" descr="https://pitch-assets-ccb95893-de3f-4266-973c-20049231b248.s3.eu-west-1.amazonaws.com/798d4a38-9dd3-49b5-8a54-36883c9d2fda?pitch-bytes=204425&amp;pitch-content-type=image%2Fpng">    </p:cNvPr>
          <p:cNvPicPr>
            <a:picLocks noChangeAspect="1"/>
          </p:cNvPicPr>
          <p:nvPr/>
        </p:nvPicPr>
        <p:blipFill>
          <a:blip r:embed="rId1"/>
          <a:srcRect l="0" r="0" t="0" b="0"/>
          <a:stretch/>
        </p:blipFill>
        <p:spPr>
          <a:xfrm>
            <a:off x="591529" y="2313789"/>
            <a:ext cx="3038653" cy="2170466"/>
          </a:xfrm>
          <a:prstGeom prst="rect">
            <a:avLst/>
          </a:prstGeom>
        </p:spPr>
      </p:pic>
      <p:pic>
        <p:nvPicPr>
          <p:cNvPr id="8" name="Image 1" descr="https://pitch-assets-ccb95893-de3f-4266-973c-20049231b248.s3.eu-west-1.amazonaws.com/deef361f-48ed-4fd0-807e-c403404198db?pitch-bytes=158928&amp;pitch-content-type=image%2Fpng">    </p:cNvPr>
          <p:cNvPicPr>
            <a:picLocks noChangeAspect="1"/>
          </p:cNvPicPr>
          <p:nvPr/>
        </p:nvPicPr>
        <p:blipFill>
          <a:blip r:embed="rId2"/>
          <a:srcRect l="0" r="0" t="0" b="0"/>
          <a:stretch/>
        </p:blipFill>
        <p:spPr>
          <a:xfrm>
            <a:off x="4766310" y="2313455"/>
            <a:ext cx="3033448" cy="2188581"/>
          </a:xfrm>
          <a:prstGeom prst="rect">
            <a:avLst/>
          </a:prstGeom>
        </p:spPr>
      </p:pic>
      <p:pic>
        <p:nvPicPr>
          <p:cNvPr id="9" name="Image 2" descr="https://pitch-assets-ccb95893-de3f-4266-973c-20049231b248.s3.eu-west-1.amazonaws.com/2c49f336-a96a-45e4-ac24-0ea78089476d?pitch-bytes=70627&amp;pitch-content-type=image%2Fpng">    </p:cNvPr>
          <p:cNvPicPr>
            <a:picLocks noChangeAspect="1"/>
          </p:cNvPicPr>
          <p:nvPr/>
        </p:nvPicPr>
        <p:blipFill>
          <a:blip r:embed="rId3"/>
          <a:srcRect l="0" r="0" t="0" b="0"/>
          <a:stretch/>
        </p:blipFill>
        <p:spPr>
          <a:xfrm>
            <a:off x="4767775" y="174596"/>
            <a:ext cx="3039309" cy="1848110"/>
          </a:xfrm>
          <a:prstGeom prst="rect">
            <a:avLst/>
          </a:prstGeom>
        </p:spPr>
      </p:pic>
      <p:sp>
        <p:nvSpPr>
          <p:cNvPr id="10" name="Text 4"/>
          <p:cNvSpPr/>
          <p:nvPr/>
        </p:nvSpPr>
        <p:spPr>
          <a:xfrm>
            <a:off x="592422" y="4596856"/>
            <a:ext cx="3657600" cy="39624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As we can see, the models with batchnorm perform significantly better</a:t>
            </a:r>
            <a:endParaRPr lang="en-US" sz="975" dirty="0"/>
          </a:p>
        </p:txBody>
      </p:sp>
      <p:sp>
        <p:nvSpPr>
          <p:cNvPr id="11" name="Text 5"/>
          <p:cNvSpPr/>
          <p:nvPr/>
        </p:nvSpPr>
        <p:spPr>
          <a:xfrm>
            <a:off x="4767774" y="4593980"/>
            <a:ext cx="3657600" cy="39624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Even here, for train accuracy, the models with batchnorm outperform the others</a:t>
            </a:r>
            <a:endParaRPr lang="en-US" sz="975" dirty="0"/>
          </a:p>
        </p:txBody>
      </p:sp>
      <p:sp>
        <p:nvSpPr>
          <p:cNvPr id="12" name="Text 6"/>
          <p:cNvSpPr/>
          <p:nvPr/>
        </p:nvSpPr>
        <p:spPr>
          <a:xfrm>
            <a:off x="5458554" y="2026456"/>
            <a:ext cx="1828800" cy="198120"/>
          </a:xfrm>
          <a:prstGeom prst="rect">
            <a:avLst/>
          </a:prstGeom>
          <a:noFill/>
          <a:ln/>
        </p:spPr>
        <p:txBody>
          <a:bodyPr wrap="none" lIns="0" tIns="0" rIns="0" bIns="0" rtlCol="0" anchor="t">
            <a:spAutoFit/>
          </a:bodyPr>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Accuracy graph for CIFAR100</a:t>
            </a:r>
            <a:endParaRPr lang="en-US" sz="975" dirty="0"/>
          </a:p>
        </p:txBody>
      </p:sp>
      <p:pic>
        <p:nvPicPr>
          <p:cNvPr id="13"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2</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if Batchnorm reduces ICS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94220" y="1703140"/>
            <a:ext cx="8229600" cy="99060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For the first part of this experiment, we trained the same model used previously, but this time noise was added after the batchnorm layers.</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This effectively increases the "shift" in the inputs to the activation function, and depending on the loss and accuracy curve can be used to determine whether this shift affects the performance of the model.</a:t>
            </a:r>
            <a:endParaRPr lang="en-US" sz="975" dirty="0"/>
          </a:p>
          <a:p>
            <a:pPr algn="l">
              <a:lnSpc>
                <a:spcPts val="1560"/>
              </a:lnSpc>
            </a:pPr>
            <a:endParaRPr lang="en-US" sz="975" dirty="0"/>
          </a:p>
        </p:txBody>
      </p:sp>
      <p:pic>
        <p:nvPicPr>
          <p:cNvPr id="8" name="Image 0" descr="https://pitch-assets-ccb95893-de3f-4266-973c-20049231b248.s3.eu-west-1.amazonaws.com/f68c9166-24ba-4ea2-be4e-793ea505fa79?pitch-bytes=81186&amp;pitch-content-type=image%2Fpng">    </p:cNvPr>
          <p:cNvPicPr>
            <a:picLocks noChangeAspect="1"/>
          </p:cNvPicPr>
          <p:nvPr/>
        </p:nvPicPr>
        <p:blipFill>
          <a:blip r:embed="rId1"/>
          <a:srcRect l="0" r="0" t="0" b="0"/>
          <a:stretch/>
        </p:blipFill>
        <p:spPr>
          <a:xfrm>
            <a:off x="4967309" y="2573323"/>
            <a:ext cx="3251827" cy="2057400"/>
          </a:xfrm>
          <a:prstGeom prst="rect">
            <a:avLst/>
          </a:prstGeom>
        </p:spPr>
      </p:pic>
      <p:pic>
        <p:nvPicPr>
          <p:cNvPr id="9" name="Image 1" descr="https://pitch-assets-ccb95893-de3f-4266-973c-20049231b248.s3.eu-west-1.amazonaws.com/5838a644-7efc-419f-9358-8cfe5d7c3e25?pitch-bytes=93864&amp;pitch-content-type=image%2Fpng">    </p:cNvPr>
          <p:cNvPicPr>
            <a:picLocks noChangeAspect="1"/>
          </p:cNvPicPr>
          <p:nvPr/>
        </p:nvPicPr>
        <p:blipFill>
          <a:blip r:embed="rId2"/>
          <a:srcRect l="0" r="0" t="0" b="0"/>
          <a:stretch/>
        </p:blipFill>
        <p:spPr>
          <a:xfrm>
            <a:off x="596732" y="2575508"/>
            <a:ext cx="3251827" cy="2057400"/>
          </a:xfrm>
          <a:prstGeom prst="rect">
            <a:avLst/>
          </a:prstGeom>
        </p:spPr>
      </p:pic>
      <p:sp>
        <p:nvSpPr>
          <p:cNvPr id="10" name="Text 5"/>
          <p:cNvSpPr/>
          <p:nvPr/>
        </p:nvSpPr>
        <p:spPr>
          <a:xfrm>
            <a:off x="900841" y="4651948"/>
            <a:ext cx="7315200" cy="39624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With added noise, the models with batchnorm and batchnorm+noise perform better than the models without. The model with just noise does not converge at all</a:t>
            </a:r>
            <a:endParaRPr lang="en-US" sz="975" dirty="0"/>
          </a:p>
        </p:txBody>
      </p:sp>
      <p:pic>
        <p:nvPicPr>
          <p:cNvPr id="11"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2</a:t>
            </a:r>
            <a:endParaRPr lang="en-US" sz="6000" dirty="0"/>
          </a:p>
        </p:txBody>
      </p:sp>
      <p:sp>
        <p:nvSpPr>
          <p:cNvPr id="6" name="Text 3"/>
          <p:cNvSpPr/>
          <p:nvPr/>
        </p:nvSpPr>
        <p:spPr>
          <a:xfrm>
            <a:off x="592422" y="1362505"/>
            <a:ext cx="36576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if BatchNorm reduces ICS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93213" y="1703140"/>
            <a:ext cx="3657600" cy="198120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For the second part, we measured ICS, for layer 5 and 10.</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For a layer the cosine angle and the l2 difference of the gradients was measured, before and after updates to the preceding layers.</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Models with batchnorm are observed to have similar, or in some cases worse internal covariate shift, even though they converge faster.</a:t>
            </a:r>
            <a:endParaRPr lang="en-US" sz="975" dirty="0"/>
          </a:p>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This shows that batchnorm doesnt affect the internal covariate shift.</a:t>
            </a:r>
            <a:endParaRPr lang="en-US" sz="975" dirty="0"/>
          </a:p>
          <a:p>
            <a:pPr algn="l">
              <a:lnSpc>
                <a:spcPts val="1560"/>
              </a:lnSpc>
            </a:pPr>
            <a:endParaRPr lang="en-US" sz="975" dirty="0"/>
          </a:p>
        </p:txBody>
      </p:sp>
      <p:pic>
        <p:nvPicPr>
          <p:cNvPr id="8" name="Image 0" descr="https://pitch-assets-ccb95893-de3f-4266-973c-20049231b248.s3.eu-west-1.amazonaws.com/f7419f90-37c2-4125-9d8f-07add2e40196?pitch-bytes=194024&amp;pitch-content-type=image%2Fpng">    </p:cNvPr>
          <p:cNvPicPr>
            <a:picLocks noChangeAspect="1"/>
          </p:cNvPicPr>
          <p:nvPr/>
        </p:nvPicPr>
        <p:blipFill>
          <a:blip r:embed="rId1"/>
          <a:srcRect l="0" r="0" t="0" b="0"/>
          <a:stretch/>
        </p:blipFill>
        <p:spPr>
          <a:xfrm>
            <a:off x="4079873" y="772311"/>
            <a:ext cx="4585188" cy="3600450"/>
          </a:xfrm>
          <a:prstGeom prst="rect">
            <a:avLst/>
          </a:prstGeom>
        </p:spPr>
      </p:pic>
      <p:sp>
        <p:nvSpPr>
          <p:cNvPr id="9" name="Text 5"/>
          <p:cNvSpPr/>
          <p:nvPr/>
        </p:nvSpPr>
        <p:spPr>
          <a:xfrm>
            <a:off x="4078273" y="4471507"/>
            <a:ext cx="5486400" cy="19812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Cosine and L2 similarity of gradients for layer 5 and 10</a:t>
            </a:r>
            <a:endParaRPr lang="en-US" sz="975" dirty="0"/>
          </a:p>
        </p:txBody>
      </p:sp>
      <p:pic>
        <p:nvPicPr>
          <p:cNvPr id="10"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3</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what BatchNorm actually reduces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94220" y="1703140"/>
            <a:ext cx="8229600" cy="792480"/>
          </a:xfrm>
          <a:prstGeom prst="rect">
            <a:avLst/>
          </a:prstGeom>
          <a:noFill/>
          <a:ln/>
        </p:spPr>
        <p:txBody>
          <a:bodyPr wrap="square" lIns="0" tIns="0" rIns="0" bIns="0" rtlCol="0" anchor="t"/>
          <a:lstStyle/>
          <a:p>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For the first part of this experiment, we trained the same model used in experiment 1, and measured the loss and the gradient of the loss function with respect to the last layers parameters for 2 different learning rates to measure how BatchNorm affects the loss landscape and the "predictiveness" of the gradient.</a:t>
            </a:r>
            <a:endParaRPr lang="en-US" sz="975" dirty="0"/>
          </a:p>
          <a:p>
            <a:pPr algn="l">
              <a:lnSpc>
                <a:spcPts val="1560"/>
              </a:lnSpc>
            </a:pPr>
            <a:endParaRPr lang="en-US" sz="975" dirty="0"/>
          </a:p>
        </p:txBody>
      </p:sp>
      <p:pic>
        <p:nvPicPr>
          <p:cNvPr id="8" name="Image 0" descr="https://pitch-assets-ccb95893-de3f-4266-973c-20049231b248.s3.eu-west-1.amazonaws.com/ae45706c-3e6a-442e-ad96-8066bad72489?pitch-bytes=232528&amp;pitch-content-type=image%2Fpng">    </p:cNvPr>
          <p:cNvPicPr>
            <a:picLocks noChangeAspect="1"/>
          </p:cNvPicPr>
          <p:nvPr/>
        </p:nvPicPr>
        <p:blipFill>
          <a:blip r:embed="rId1"/>
          <a:srcRect l="0" r="0" t="0" b="0"/>
          <a:stretch/>
        </p:blipFill>
        <p:spPr>
          <a:xfrm>
            <a:off x="175459" y="2659360"/>
            <a:ext cx="2714044" cy="1883710"/>
          </a:xfrm>
          <a:prstGeom prst="rect">
            <a:avLst/>
          </a:prstGeom>
        </p:spPr>
      </p:pic>
      <p:pic>
        <p:nvPicPr>
          <p:cNvPr id="9" name="Image 1" descr="https://pitch-assets-ccb95893-de3f-4266-973c-20049231b248.s3.eu-west-1.amazonaws.com/0c775c5a-34c1-4f07-b291-aec8957a8159?pitch-bytes=215521&amp;pitch-content-type=image%2Fpng">    </p:cNvPr>
          <p:cNvPicPr>
            <a:picLocks noChangeAspect="1"/>
          </p:cNvPicPr>
          <p:nvPr/>
        </p:nvPicPr>
        <p:blipFill>
          <a:blip r:embed="rId2"/>
          <a:srcRect l="0" r="0" t="0" b="0"/>
          <a:stretch/>
        </p:blipFill>
        <p:spPr>
          <a:xfrm>
            <a:off x="3088756" y="2659360"/>
            <a:ext cx="2715050" cy="1892576"/>
          </a:xfrm>
          <a:prstGeom prst="rect">
            <a:avLst/>
          </a:prstGeom>
        </p:spPr>
      </p:pic>
      <p:pic>
        <p:nvPicPr>
          <p:cNvPr id="10" name="Image 2" descr="https://pitch-assets-ccb95893-de3f-4266-973c-20049231b248.s3.eu-west-1.amazonaws.com/3bd6c673-04f7-439c-a653-cc1739e7c3de?pitch-bytes=212094&amp;pitch-content-type=image%2Fpng">    </p:cNvPr>
          <p:cNvPicPr>
            <a:picLocks noChangeAspect="1"/>
          </p:cNvPicPr>
          <p:nvPr/>
        </p:nvPicPr>
        <p:blipFill>
          <a:blip r:embed="rId3"/>
          <a:srcRect l="0" r="0" t="0" b="546"/>
          <a:stretch/>
        </p:blipFill>
        <p:spPr>
          <a:xfrm>
            <a:off x="5995657" y="2659360"/>
            <a:ext cx="2672855" cy="1863163"/>
          </a:xfrm>
          <a:prstGeom prst="rect">
            <a:avLst/>
          </a:prstGeom>
        </p:spPr>
      </p:pic>
      <p:sp>
        <p:nvSpPr>
          <p:cNvPr id="11" name="Text 5"/>
          <p:cNvSpPr/>
          <p:nvPr/>
        </p:nvSpPr>
        <p:spPr>
          <a:xfrm>
            <a:off x="596122" y="4664284"/>
            <a:ext cx="1828800" cy="243840"/>
          </a:xfrm>
          <a:prstGeom prst="rect">
            <a:avLst/>
          </a:prstGeom>
          <a:noFill/>
          <a:ln/>
        </p:spPr>
        <p:txBody>
          <a:bodyPr wrap="none" lIns="0" tIns="0" rIns="0" bIns="0" rtlCol="0" anchor="t">
            <a:spAutoFit/>
          </a:bodyPr>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Loss Landscape vs Steps</a:t>
            </a:r>
            <a:endParaRPr lang="en-US" sz="1200" dirty="0"/>
          </a:p>
        </p:txBody>
      </p:sp>
      <p:sp>
        <p:nvSpPr>
          <p:cNvPr id="12" name="Text 6"/>
          <p:cNvSpPr/>
          <p:nvPr/>
        </p:nvSpPr>
        <p:spPr>
          <a:xfrm>
            <a:off x="6417415" y="4667371"/>
            <a:ext cx="2743200" cy="24384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Beta Smoothness vs Steps</a:t>
            </a:r>
            <a:endParaRPr lang="en-US" sz="1200" dirty="0"/>
          </a:p>
        </p:txBody>
      </p:sp>
      <p:sp>
        <p:nvSpPr>
          <p:cNvPr id="13" name="Text 7"/>
          <p:cNvSpPr/>
          <p:nvPr/>
        </p:nvSpPr>
        <p:spPr>
          <a:xfrm>
            <a:off x="3289829" y="4664284"/>
            <a:ext cx="2743200" cy="243840"/>
          </a:xfrm>
          <a:prstGeom prst="rect">
            <a:avLst/>
          </a:prstGeom>
          <a:noFill/>
          <a:ln/>
        </p:spPr>
        <p:txBody>
          <a:bodyPr wrap="none" lIns="0" tIns="0" rIns="0" bIns="0" rtlCol="0" anchor="t">
            <a:spAutoFit/>
          </a:bodyPr>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Gradient Predictiveness vs Steps</a:t>
            </a:r>
            <a:endParaRPr lang="en-US" sz="1200" dirty="0"/>
          </a:p>
        </p:txBody>
      </p:sp>
      <p:pic>
        <p:nvPicPr>
          <p:cNvPr id="14"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p:bgPr>
    </p:bg>
    <p:spTree>
      <p:nvGrpSpPr>
        <p:cNvPr id="1" name=""/>
        <p:cNvGrpSpPr/>
        <p:nvPr/>
      </p:nvGrpSpPr>
      <p:grpSpPr>
        <a:xfrm>
          <a:off x="0" y="0"/>
          <a:ext cx="0" cy="0"/>
          <a:chOff x="0" y="0"/>
          <a:chExt cx="0" cy="0"/>
        </a:xfrm>
      </p:grpSpPr>
      <p:sp>
        <p:nvSpPr>
          <p:cNvPr id="3" name="Text 0"/>
          <p:cNvSpPr/>
          <p:nvPr/>
        </p:nvSpPr>
        <p:spPr>
          <a:xfrm rot="5400000">
            <a:off x="-954257" y="1426793"/>
            <a:ext cx="2743200" cy="137160"/>
          </a:xfrm>
          <a:prstGeom prst="rect">
            <a:avLst/>
          </a:prstGeom>
          <a:noFill/>
          <a:ln/>
        </p:spPr>
        <p:txBody>
          <a:bodyPr wrap="square" lIns="0" tIns="0" rIns="0" bIns="0" rtlCol="0" anchor="ctr"/>
          <a:lstStyle/>
          <a:p>
            <a:pPr algn="l">
              <a:lnSpc>
                <a:spcPts val="1080"/>
              </a:lnSpc>
            </a:pPr>
            <a:r>
              <a:rPr lang="en-US" sz="700" b="0" spc="60" kern="0" dirty="0">
                <a:solidFill>
                  <a:srgbClr val="FFFFFF"/>
                </a:solidFill>
                <a:latin typeface="Work Sans" pitchFamily="34" charset="0"/>
                <a:ea typeface="Work Sans" pitchFamily="34" charset="-122"/>
                <a:cs typeface="Work Sans" pitchFamily="34" charset="-120"/>
              </a:rPr>
              <a:t>STATISTICAL METHODS IN AI</a:t>
            </a:r>
            <a:endParaRPr lang="en-US" sz="675" dirty="0"/>
          </a:p>
        </p:txBody>
      </p:sp>
      <p:sp>
        <p:nvSpPr>
          <p:cNvPr id="4" name="Shape 1"/>
          <p:cNvSpPr/>
          <p:nvPr/>
        </p:nvSpPr>
        <p:spPr>
          <a:xfrm rot="16200000">
            <a:off x="-2097433" y="2574241"/>
            <a:ext cx="5145928" cy="0"/>
          </a:xfrm>
          <a:prstGeom prst="line">
            <a:avLst/>
          </a:prstGeom>
          <a:solidFill>
            <a:srgbClr val="FF5C00"/>
          </a:solidFill>
          <a:ln w="5292">
            <a:solidFill>
              <a:srgbClr val="4E5155"/>
            </a:solidFill>
            <a:prstDash val="solid"/>
            <a:headEnd type="none"/>
            <a:tailEnd type="none"/>
          </a:ln>
        </p:spPr>
      </p:sp>
      <p:sp>
        <p:nvSpPr>
          <p:cNvPr id="5" name="Text 2"/>
          <p:cNvSpPr/>
          <p:nvPr/>
        </p:nvSpPr>
        <p:spPr>
          <a:xfrm>
            <a:off x="587699" y="471941"/>
            <a:ext cx="8229600" cy="762000"/>
          </a:xfrm>
          <a:prstGeom prst="rect">
            <a:avLst/>
          </a:prstGeom>
          <a:noFill/>
          <a:ln/>
        </p:spPr>
        <p:txBody>
          <a:bodyPr wrap="square" lIns="0" tIns="0" rIns="0" bIns="0" rtlCol="0" anchor="t"/>
          <a:lstStyle/>
          <a:p>
            <a:pPr algn="l">
              <a:lnSpc>
                <a:spcPts val="6000"/>
              </a:lnSpc>
            </a:pPr>
            <a:r>
              <a:rPr lang="en-US" sz="6000" b="0" spc="-24" kern="0" dirty="0">
                <a:solidFill>
                  <a:srgbClr val="FFFFFF"/>
                </a:solidFill>
                <a:latin typeface="Bebas Neue" pitchFamily="34" charset="0"/>
                <a:ea typeface="Bebas Neue" pitchFamily="34" charset="-122"/>
                <a:cs typeface="Bebas Neue" pitchFamily="34" charset="-120"/>
              </a:rPr>
              <a:t>Experiment 3</a:t>
            </a:r>
            <a:endParaRPr lang="en-US" sz="6000" dirty="0"/>
          </a:p>
        </p:txBody>
      </p:sp>
      <p:sp>
        <p:nvSpPr>
          <p:cNvPr id="6" name="Text 3"/>
          <p:cNvSpPr/>
          <p:nvPr/>
        </p:nvSpPr>
        <p:spPr>
          <a:xfrm>
            <a:off x="592422" y="1362505"/>
            <a:ext cx="4572000" cy="731520"/>
          </a:xfrm>
          <a:prstGeom prst="rect">
            <a:avLst/>
          </a:prstGeom>
          <a:noFill/>
          <a:ln/>
        </p:spPr>
        <p:txBody>
          <a:bodyPr wrap="square" lIns="0" tIns="0" rIns="0" bIns="0" rtlCol="0" anchor="t"/>
          <a:lstStyle/>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Checking what BatchNorm actually reduces</a:t>
            </a:r>
            <a:endParaRPr lang="en-US" sz="1200" dirty="0"/>
          </a:p>
          <a:p>
            <a:pPr algn="l">
              <a:lnSpc>
                <a:spcPts val="1920"/>
              </a:lnSpc>
            </a:pPr>
            <a:endParaRPr lang="en-US" sz="1200" dirty="0"/>
          </a:p>
          <a:p>
            <a:pPr algn="l">
              <a:lnSpc>
                <a:spcPts val="1920"/>
              </a:lnSpc>
            </a:pPr>
            <a:r>
              <a:rPr lang="en-US" sz="1200" b="0" spc="-36" kern="0" dirty="0">
                <a:solidFill>
                  <a:srgbClr val="FFFFFF"/>
                </a:solidFill>
                <a:latin typeface="Playfair Display" pitchFamily="34" charset="0"/>
                <a:ea typeface="Playfair Display" pitchFamily="34" charset="-122"/>
                <a:cs typeface="Playfair Display" pitchFamily="34" charset="-120"/>
              </a:rPr>
              <a:t> </a:t>
            </a:r>
            <a:endParaRPr lang="en-US" sz="1200" dirty="0"/>
          </a:p>
        </p:txBody>
      </p:sp>
      <p:sp>
        <p:nvSpPr>
          <p:cNvPr id="7" name="Text 4"/>
          <p:cNvSpPr/>
          <p:nvPr/>
        </p:nvSpPr>
        <p:spPr>
          <a:xfrm>
            <a:off x="586728" y="1867964"/>
            <a:ext cx="8229600" cy="2697480"/>
          </a:xfrm>
          <a:prstGeom prst="rect">
            <a:avLst/>
          </a:prstGeom>
          <a:noFill/>
          <a:ln/>
        </p:spPr>
        <p:txBody>
          <a:bodyPr wrap="square" lIns="0" tIns="0" rIns="0" bIns="0" rtlCol="0" anchor="t"/>
          <a:lstStyle/>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Beta Smoothness</a:t>
            </a:r>
            <a:pPr algn="l">
              <a:lnSpc>
                <a:spcPts val="1560"/>
              </a:lnSpc>
            </a:pPr>
            <a:r>
              <a:rPr lang="en-US" sz="1000" b="0" spc="-24" kern="0" dirty="0">
                <a:solidFill>
                  <a:srgbClr val="FFFFFF"/>
                </a:solidFill>
                <a:latin typeface="Work Sans" pitchFamily="34" charset="0"/>
                <a:ea typeface="Work Sans" pitchFamily="34" charset="-122"/>
                <a:cs typeface="Work Sans" pitchFamily="34" charset="-120"/>
              </a:rPr>
              <a:t>:</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Beta Smoothness refers to the maximum difference (in l2-norm) in gradient over distance moved in that direction.</a:t>
            </a:r>
            <a:endParaRPr lang="en-US" sz="975" dirty="0"/>
          </a:p>
          <a:p>
            <a:pPr algn="l">
              <a:lnSpc>
                <a:spcPts val="1560"/>
              </a:lnSpc>
            </a:pPr>
            <a:endParaRPr lang="en-US" sz="975" dirty="0"/>
          </a:p>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Gradient Predictiveness:</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Gradient Predictiveness refers to the  l2 changes in the gradient as we move in the gradient direction.</a:t>
            </a:r>
            <a:endParaRPr lang="en-US" sz="975" dirty="0"/>
          </a:p>
          <a:p>
            <a:pPr algn="l">
              <a:lnSpc>
                <a:spcPts val="1560"/>
              </a:lnSpc>
            </a:pPr>
            <a:endParaRPr lang="en-US" sz="975" dirty="0"/>
          </a:p>
          <a:p>
            <a:pPr algn="l">
              <a:lnSpc>
                <a:spcPts val="1920"/>
              </a:lnSpc>
            </a:pPr>
            <a:r>
              <a:rPr lang="en-US" sz="1200" b="1" spc="-24" kern="0" dirty="0">
                <a:solidFill>
                  <a:srgbClr val="FFFFFF"/>
                </a:solidFill>
                <a:latin typeface="Work Sans" pitchFamily="34" charset="0"/>
                <a:ea typeface="Work Sans" pitchFamily="34" charset="-122"/>
                <a:cs typeface="Work Sans" pitchFamily="34" charset="-120"/>
              </a:rPr>
              <a:t>Loss Landscape:</a:t>
            </a:r>
            <a:endParaRPr lang="en-US" sz="975" dirty="0"/>
          </a:p>
          <a:p>
            <a:pPr algn="l">
              <a:lnSpc>
                <a:spcPts val="1920"/>
              </a:lnSpc>
            </a:pPr>
            <a:r>
              <a:rPr lang="en-US" sz="1200" b="0" spc="-24" kern="0" dirty="0">
                <a:solidFill>
                  <a:srgbClr val="FFFFFF"/>
                </a:solidFill>
                <a:latin typeface="Work Sans" pitchFamily="34" charset="0"/>
                <a:ea typeface="Work Sans" pitchFamily="34" charset="-122"/>
                <a:cs typeface="Work Sans" pitchFamily="34" charset="-120"/>
              </a:rPr>
              <a:t>At a particular training step, the variation in loss .</a:t>
            </a:r>
            <a:endParaRPr lang="en-US" sz="975" dirty="0"/>
          </a:p>
          <a:p>
            <a:pPr algn="l">
              <a:lnSpc>
                <a:spcPts val="1560"/>
              </a:lnSpc>
            </a:pPr>
            <a:endParaRPr lang="en-US" sz="975" dirty="0"/>
          </a:p>
          <a:p>
            <a:pPr algn="l">
              <a:lnSpc>
                <a:spcPts val="1560"/>
              </a:lnSpc>
            </a:pPr>
            <a:endParaRPr lang="en-US" sz="975" dirty="0"/>
          </a:p>
          <a:p>
            <a:pPr algn="l">
              <a:lnSpc>
                <a:spcPts val="1560"/>
              </a:lnSpc>
            </a:pPr>
            <a:endParaRPr lang="en-US" sz="975" dirty="0"/>
          </a:p>
        </p:txBody>
      </p:sp>
      <p:pic>
        <p:nvPicPr>
          <p:cNvPr id="8"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SMAI_Project_PPT</dc:title>
  <dc:subject>PptxGenJS Presentation</dc:subject>
  <dc:creator>Pitch Software GmbH</dc:creator>
  <cp:lastModifiedBy>Pitch Software GmbH</cp:lastModifiedBy>
  <cp:revision>1</cp:revision>
  <dcterms:created xsi:type="dcterms:W3CDTF">2023-11-30T17:51:50Z</dcterms:created>
  <dcterms:modified xsi:type="dcterms:W3CDTF">2023-11-30T17:51:50Z</dcterms:modified>
</cp:coreProperties>
</file>